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62" r:id="rId4"/>
    <p:sldId id="258" r:id="rId5"/>
    <p:sldId id="263" r:id="rId6"/>
    <p:sldId id="259" r:id="rId7"/>
    <p:sldId id="265" r:id="rId8"/>
    <p:sldId id="260" r:id="rId9"/>
    <p:sldId id="266" r:id="rId10"/>
    <p:sldId id="261"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02" y="1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1648FAE-9818-4432-B561-D58FC3BDAE3B}" type="datetimeFigureOut">
              <a:rPr lang="en-US" smtClean="0"/>
              <a:t>10/28/2014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90FCD04-F3E8-4B0B-87CE-6AC7379EE8FB}" type="slidenum">
              <a:rPr lang="en-US" smtClean="0"/>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FCD04-F3E8-4B0B-87CE-6AC7379EE8FB}" type="slidenum">
              <a:rPr lang="en-US" smtClean="0"/>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FCD04-F3E8-4B0B-87CE-6AC7379EE8FB}" type="slidenum">
              <a:rPr lang="en-US" smtClean="0"/>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FCD04-F3E8-4B0B-87CE-6AC7379EE8FB}" type="slidenum">
              <a:rPr lang="en-US" smtClean="0"/>
              <a:t>‹#›</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0FCD04-F3E8-4B0B-87CE-6AC7379EE8FB}"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0FCD04-F3E8-4B0B-87CE-6AC7379EE8FB}" type="slidenum">
              <a:rPr lang="en-US" smtClean="0"/>
              <a:t>‹#›</a:t>
            </a:fld>
            <a:endParaRPr lang="en-US" dirty="0"/>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0FCD04-F3E8-4B0B-87CE-6AC7379EE8FB}" type="slidenum">
              <a:rPr lang="en-US" smtClean="0"/>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0FCD04-F3E8-4B0B-87CE-6AC7379EE8FB}" type="slidenum">
              <a:rPr lang="en-US" smtClean="0"/>
              <a:t>‹#›</a:t>
            </a:fld>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0FCD04-F3E8-4B0B-87CE-6AC7379EE8F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0FCD04-F3E8-4B0B-87CE-6AC7379EE8F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48FAE-9818-4432-B561-D58FC3BDAE3B}" type="datetimeFigureOut">
              <a:rPr lang="en-US" smtClean="0"/>
              <a:t>10/28/2014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0FCD04-F3E8-4B0B-87CE-6AC7379EE8F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1648FAE-9818-4432-B561-D58FC3BDAE3B}" type="datetimeFigureOut">
              <a:rPr lang="en-US" smtClean="0"/>
              <a:t>10/28/2014</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990FCD04-F3E8-4B0B-87CE-6AC7379EE8F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Food Preparation Methods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3718772"/>
            <a:ext cx="2619375" cy="1743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876800"/>
            <a:ext cx="2857500" cy="1600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271" y="4733925"/>
            <a:ext cx="2619375" cy="1743075"/>
          </a:xfrm>
          <a:prstGeom prst="rect">
            <a:avLst/>
          </a:prstGeom>
        </p:spPr>
      </p:pic>
    </p:spTree>
    <p:extLst>
      <p:ext uri="{BB962C8B-B14F-4D97-AF65-F5344CB8AC3E}">
        <p14:creationId xmlns:p14="http://schemas.microsoft.com/office/powerpoint/2010/main" val="654144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981200"/>
            <a:ext cx="8991600" cy="5334000"/>
          </a:xfrm>
        </p:spPr>
        <p:txBody>
          <a:bodyPr>
            <a:normAutofit fontScale="25000" lnSpcReduction="20000"/>
          </a:bodyPr>
          <a:lstStyle/>
          <a:p>
            <a:r>
              <a:rPr lang="en-US" sz="5800" b="1" dirty="0" smtClean="0"/>
              <a:t>Vegetable Oil – </a:t>
            </a:r>
            <a:r>
              <a:rPr lang="en-US" sz="5800" dirty="0" smtClean="0"/>
              <a:t>most common, a blend of several oils, such as corn, soybean, palm and sunflower</a:t>
            </a:r>
            <a:r>
              <a:rPr lang="en-US" sz="5800" dirty="0" smtClean="0"/>
              <a:t>.</a:t>
            </a:r>
          </a:p>
          <a:p>
            <a:pPr marL="0" indent="0">
              <a:buNone/>
            </a:pPr>
            <a:endParaRPr lang="en-US" sz="5800" dirty="0"/>
          </a:p>
          <a:p>
            <a:r>
              <a:rPr lang="en-US" sz="5800" b="1" dirty="0" smtClean="0"/>
              <a:t>Canola Oil </a:t>
            </a:r>
            <a:r>
              <a:rPr lang="en-US" sz="5800" b="1" dirty="0" smtClean="0"/>
              <a:t>– </a:t>
            </a:r>
            <a:r>
              <a:rPr lang="en-US" sz="5800" dirty="0" smtClean="0"/>
              <a:t>it is </a:t>
            </a:r>
            <a:r>
              <a:rPr lang="en-US" sz="5800" dirty="0"/>
              <a:t>low </a:t>
            </a:r>
            <a:r>
              <a:rPr lang="en-US" sz="5800" dirty="0" smtClean="0"/>
              <a:t>in saturated </a:t>
            </a:r>
            <a:r>
              <a:rPr lang="en-US" sz="5800" dirty="0"/>
              <a:t>fat </a:t>
            </a:r>
            <a:r>
              <a:rPr lang="en-US" sz="5800" dirty="0" smtClean="0"/>
              <a:t>and </a:t>
            </a:r>
            <a:r>
              <a:rPr lang="en-US" sz="5800" dirty="0"/>
              <a:t>high </a:t>
            </a:r>
            <a:r>
              <a:rPr lang="en-US" sz="5800" dirty="0" smtClean="0"/>
              <a:t>in mono </a:t>
            </a:r>
            <a:r>
              <a:rPr lang="en-US" sz="5800" dirty="0"/>
              <a:t>unsaturated fat. It is commonly used in frying, but only with medium frying temperatures, about 450 </a:t>
            </a:r>
            <a:r>
              <a:rPr lang="en-US" sz="5800" dirty="0" smtClean="0"/>
              <a:t>degrees. </a:t>
            </a:r>
            <a:r>
              <a:rPr lang="en-US" sz="6000" dirty="0">
                <a:solidFill>
                  <a:srgbClr val="00B050"/>
                </a:solidFill>
              </a:rPr>
              <a:t>Healthy option ☺</a:t>
            </a:r>
          </a:p>
          <a:p>
            <a:endParaRPr lang="en-US" sz="5800" b="1" dirty="0"/>
          </a:p>
          <a:p>
            <a:r>
              <a:rPr lang="en-US" sz="5800" b="1" dirty="0" smtClean="0"/>
              <a:t>Corn Oil - </a:t>
            </a:r>
            <a:r>
              <a:rPr lang="en-US" sz="5800" dirty="0" smtClean="0"/>
              <a:t>relatively </a:t>
            </a:r>
            <a:r>
              <a:rPr lang="en-US" sz="5800" dirty="0"/>
              <a:t>low on both saturated and mono unsaturated fats. </a:t>
            </a:r>
            <a:r>
              <a:rPr lang="en-US" sz="5800" dirty="0" smtClean="0"/>
              <a:t>Used </a:t>
            </a:r>
            <a:r>
              <a:rPr lang="en-US" sz="5800" dirty="0"/>
              <a:t>in both frying and baking. It should only be used when frying on medium temperatures</a:t>
            </a:r>
            <a:r>
              <a:rPr lang="en-US" sz="5800" dirty="0" smtClean="0"/>
              <a:t>.</a:t>
            </a:r>
          </a:p>
          <a:p>
            <a:endParaRPr lang="en-US" sz="5800" b="1" dirty="0"/>
          </a:p>
          <a:p>
            <a:r>
              <a:rPr lang="en-US" sz="5800" b="1" dirty="0" smtClean="0"/>
              <a:t>Sunflower Oil - </a:t>
            </a:r>
            <a:r>
              <a:rPr lang="en-US" sz="5800" dirty="0"/>
              <a:t>low in saturated fat and high in Vitamin E. </a:t>
            </a:r>
            <a:r>
              <a:rPr lang="en-US" sz="6000" dirty="0">
                <a:solidFill>
                  <a:srgbClr val="00B050"/>
                </a:solidFill>
              </a:rPr>
              <a:t>Healthy option ☺</a:t>
            </a:r>
          </a:p>
          <a:p>
            <a:pPr marL="0" indent="0">
              <a:buNone/>
            </a:pPr>
            <a:endParaRPr lang="en-US" sz="5800" dirty="0" smtClean="0"/>
          </a:p>
          <a:p>
            <a:r>
              <a:rPr lang="en-US" sz="5800" b="1" dirty="0" smtClean="0"/>
              <a:t>Olive Oil – </a:t>
            </a:r>
            <a:r>
              <a:rPr lang="en-US" sz="5800" dirty="0" smtClean="0"/>
              <a:t>comes in </a:t>
            </a:r>
            <a:r>
              <a:rPr lang="en-US" sz="5800" dirty="0"/>
              <a:t>different varieties </a:t>
            </a:r>
            <a:r>
              <a:rPr lang="en-US" sz="5800" dirty="0" smtClean="0"/>
              <a:t>: </a:t>
            </a:r>
            <a:r>
              <a:rPr lang="en-US" sz="5800" dirty="0"/>
              <a:t>extra virgin, virgin, extra light, and refined. Extra virgin olive oil is the most </a:t>
            </a:r>
            <a:r>
              <a:rPr lang="en-US" sz="5800" dirty="0" smtClean="0"/>
              <a:t>common. </a:t>
            </a:r>
            <a:r>
              <a:rPr lang="en-US" sz="5800" dirty="0"/>
              <a:t>There are many uses for all varieties, such as stir-frying, cooking, </a:t>
            </a:r>
            <a:r>
              <a:rPr lang="en-US" sz="5800" dirty="0" smtClean="0"/>
              <a:t>sautéing </a:t>
            </a:r>
            <a:r>
              <a:rPr lang="en-US" sz="5800" dirty="0"/>
              <a:t>and as an ingredient in recipes</a:t>
            </a:r>
            <a:r>
              <a:rPr lang="en-US" sz="5800" dirty="0" smtClean="0"/>
              <a:t>. </a:t>
            </a:r>
            <a:r>
              <a:rPr lang="en-US" sz="5800" dirty="0" smtClean="0"/>
              <a:t>It </a:t>
            </a:r>
            <a:r>
              <a:rPr lang="en-US" sz="5800" dirty="0"/>
              <a:t>is high in mono unsaturated fat which has been shown to help reduce the risk of heart </a:t>
            </a:r>
            <a:r>
              <a:rPr lang="en-US" sz="5800" dirty="0" smtClean="0"/>
              <a:t>disease</a:t>
            </a:r>
            <a:r>
              <a:rPr lang="en-US" sz="5800" dirty="0" smtClean="0"/>
              <a:t>.</a:t>
            </a:r>
            <a:r>
              <a:rPr lang="en-US" sz="6400" dirty="0">
                <a:solidFill>
                  <a:srgbClr val="00B050"/>
                </a:solidFill>
              </a:rPr>
              <a:t> </a:t>
            </a:r>
            <a:r>
              <a:rPr lang="en-US" sz="6400" dirty="0" smtClean="0">
                <a:solidFill>
                  <a:srgbClr val="00B050"/>
                </a:solidFill>
              </a:rPr>
              <a:t>Most </a:t>
            </a:r>
            <a:r>
              <a:rPr lang="en-US" sz="5600" dirty="0" smtClean="0">
                <a:solidFill>
                  <a:srgbClr val="00B050"/>
                </a:solidFill>
              </a:rPr>
              <a:t>Healthy </a:t>
            </a:r>
            <a:r>
              <a:rPr lang="en-US" sz="5600" dirty="0">
                <a:solidFill>
                  <a:srgbClr val="00B050"/>
                </a:solidFill>
              </a:rPr>
              <a:t>option ☺</a:t>
            </a:r>
          </a:p>
          <a:p>
            <a:endParaRPr lang="en-US" sz="5800" dirty="0" smtClean="0"/>
          </a:p>
          <a:p>
            <a:r>
              <a:rPr lang="en-US" sz="5800" b="1" dirty="0" smtClean="0"/>
              <a:t>Peanut Oil - </a:t>
            </a:r>
            <a:r>
              <a:rPr lang="en-US" sz="5800" dirty="0"/>
              <a:t>great oil to use when frying in high temperatures. </a:t>
            </a:r>
            <a:endParaRPr lang="en-US" sz="5800" dirty="0" smtClean="0"/>
          </a:p>
          <a:p>
            <a:endParaRPr lang="en-US" sz="5800" b="1" dirty="0"/>
          </a:p>
          <a:p>
            <a:r>
              <a:rPr lang="en-US" sz="5800" b="1" dirty="0" smtClean="0"/>
              <a:t>Storing Oil </a:t>
            </a:r>
            <a:r>
              <a:rPr lang="en-US" sz="5800" b="1" dirty="0" smtClean="0"/>
              <a:t>-</a:t>
            </a:r>
            <a:r>
              <a:rPr lang="en-US" sz="5800" dirty="0" smtClean="0"/>
              <a:t> Best </a:t>
            </a:r>
            <a:r>
              <a:rPr lang="en-US" sz="5800" dirty="0"/>
              <a:t>to store oil in a dark, dry </a:t>
            </a:r>
            <a:r>
              <a:rPr lang="en-US" sz="5800" dirty="0" smtClean="0"/>
              <a:t>place. </a:t>
            </a:r>
            <a:r>
              <a:rPr lang="en-US" sz="5800" dirty="0"/>
              <a:t>Oils that are high in monounsaturated fat will keep up to a year, while refined olive oil, having the highest of monounsaturated fat, can last a few years. Extra virgin and virgin olive oils will keep about a year after opened. The shelf life of most other oils after opened is usually six-eight months</a:t>
            </a:r>
            <a:r>
              <a:rPr lang="en-US" sz="5800" dirty="0" smtClean="0"/>
              <a:t>.</a:t>
            </a:r>
          </a:p>
          <a:p>
            <a:r>
              <a:rPr lang="en-US" sz="5800" b="1" dirty="0" smtClean="0"/>
              <a:t>Solid </a:t>
            </a:r>
            <a:r>
              <a:rPr lang="en-US" sz="5800" b="1" dirty="0"/>
              <a:t>Fat – </a:t>
            </a:r>
            <a:r>
              <a:rPr lang="en-US" sz="5800" dirty="0"/>
              <a:t>lard and  shortening and </a:t>
            </a:r>
            <a:r>
              <a:rPr lang="en-US" sz="5800" dirty="0" smtClean="0"/>
              <a:t>butter</a:t>
            </a:r>
            <a:r>
              <a:rPr lang="en-US" sz="5800" dirty="0" smtClean="0"/>
              <a:t>.</a:t>
            </a:r>
            <a:r>
              <a:rPr lang="en-US" sz="800" dirty="0">
                <a:solidFill>
                  <a:srgbClr val="FF0000"/>
                </a:solidFill>
              </a:rPr>
              <a:t> </a:t>
            </a:r>
            <a:r>
              <a:rPr lang="en-US" sz="5600" dirty="0">
                <a:solidFill>
                  <a:srgbClr val="FF0000"/>
                </a:solidFill>
              </a:rPr>
              <a:t>Unhealthy option!</a:t>
            </a:r>
            <a:endParaRPr lang="en-US" sz="5600" dirty="0"/>
          </a:p>
        </p:txBody>
      </p:sp>
      <p:sp>
        <p:nvSpPr>
          <p:cNvPr id="3" name="Title 2"/>
          <p:cNvSpPr>
            <a:spLocks noGrp="1"/>
          </p:cNvSpPr>
          <p:nvPr>
            <p:ph type="title"/>
          </p:nvPr>
        </p:nvSpPr>
        <p:spPr>
          <a:xfrm>
            <a:off x="688490" y="152400"/>
            <a:ext cx="7756263" cy="1371600"/>
          </a:xfrm>
        </p:spPr>
        <p:txBody>
          <a:bodyPr/>
          <a:lstStyle/>
          <a:p>
            <a:r>
              <a:rPr lang="en-US" dirty="0" smtClean="0"/>
              <a:t>Oils and Fats for Cooking</a:t>
            </a:r>
            <a:endParaRPr lang="en-US" dirty="0"/>
          </a:p>
        </p:txBody>
      </p:sp>
    </p:spTree>
    <p:extLst>
      <p:ext uri="{BB962C8B-B14F-4D97-AF65-F5344CB8AC3E}">
        <p14:creationId xmlns:p14="http://schemas.microsoft.com/office/powerpoint/2010/main" val="2973120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057401"/>
            <a:ext cx="7745505" cy="4495800"/>
          </a:xfrm>
        </p:spPr>
        <p:txBody>
          <a:bodyPr>
            <a:noAutofit/>
          </a:bodyPr>
          <a:lstStyle/>
          <a:p>
            <a:r>
              <a:rPr lang="en-US" sz="2000" dirty="0" smtClean="0"/>
              <a:t>Moist-heat cooking</a:t>
            </a:r>
          </a:p>
          <a:p>
            <a:r>
              <a:rPr lang="en-US" sz="2000" dirty="0" smtClean="0"/>
              <a:t>Advantages – </a:t>
            </a:r>
          </a:p>
          <a:p>
            <a:pPr lvl="1"/>
            <a:r>
              <a:rPr lang="en-US" sz="2000" dirty="0" smtClean="0"/>
              <a:t>gentler </a:t>
            </a:r>
            <a:r>
              <a:rPr lang="en-US" sz="2000" dirty="0"/>
              <a:t>on delicate items like </a:t>
            </a:r>
            <a:r>
              <a:rPr lang="en-US" sz="2000" dirty="0" smtClean="0"/>
              <a:t>seafood</a:t>
            </a:r>
          </a:p>
          <a:p>
            <a:pPr lvl="1"/>
            <a:r>
              <a:rPr lang="en-US" sz="2000" dirty="0" smtClean="0"/>
              <a:t>Avoids </a:t>
            </a:r>
            <a:r>
              <a:rPr lang="en-US" sz="2000" dirty="0"/>
              <a:t>the loss of nutrients through leaching. It also cooks relatively </a:t>
            </a:r>
            <a:r>
              <a:rPr lang="en-US" sz="2000" dirty="0" smtClean="0"/>
              <a:t>quickly.</a:t>
            </a:r>
          </a:p>
          <a:p>
            <a:pPr lvl="1"/>
            <a:r>
              <a:rPr lang="en-US" sz="2000" dirty="0" smtClean="0"/>
              <a:t>Can be pressurized to exceed its </a:t>
            </a:r>
            <a:r>
              <a:rPr lang="en-US" sz="2000" dirty="0"/>
              <a:t>maximum temperature is also </a:t>
            </a:r>
            <a:r>
              <a:rPr lang="en-US" sz="2000" dirty="0" smtClean="0"/>
              <a:t>212°F, the </a:t>
            </a:r>
            <a:r>
              <a:rPr lang="en-US" sz="2000" dirty="0"/>
              <a:t>higher the pressure, the hotter the steam becomes. Cooking with pressurized steam requires specialized </a:t>
            </a:r>
            <a:r>
              <a:rPr lang="en-US" sz="2000" dirty="0" smtClean="0"/>
              <a:t>equipment.</a:t>
            </a:r>
          </a:p>
          <a:p>
            <a:r>
              <a:rPr lang="en-US" sz="2000" dirty="0" smtClean="0"/>
              <a:t>Steaming </a:t>
            </a:r>
            <a:r>
              <a:rPr lang="en-US" sz="2000" dirty="0"/>
              <a:t>can be done on a stovetop, with a pot containing a small amount of liquid that is brought to a simmer. The item to be cooked is then placed in a basket suspended above the liquid and the pot covered</a:t>
            </a:r>
            <a:r>
              <a:rPr lang="en-US" sz="2000" dirty="0" smtClean="0"/>
              <a:t>.</a:t>
            </a:r>
            <a:endParaRPr lang="en-US" sz="2000" dirty="0" smtClean="0"/>
          </a:p>
        </p:txBody>
      </p:sp>
      <p:sp>
        <p:nvSpPr>
          <p:cNvPr id="2" name="Title 1"/>
          <p:cNvSpPr>
            <a:spLocks noGrp="1"/>
          </p:cNvSpPr>
          <p:nvPr>
            <p:ph type="title"/>
          </p:nvPr>
        </p:nvSpPr>
        <p:spPr/>
        <p:txBody>
          <a:bodyPr/>
          <a:lstStyle/>
          <a:p>
            <a:r>
              <a:rPr lang="en-US" dirty="0" smtClean="0"/>
              <a:t>Steaming</a:t>
            </a:r>
            <a:endParaRPr lang="en-US" dirty="0"/>
          </a:p>
        </p:txBody>
      </p:sp>
    </p:spTree>
    <p:extLst>
      <p:ext uri="{BB962C8B-B14F-4D97-AF65-F5344CB8AC3E}">
        <p14:creationId xmlns:p14="http://schemas.microsoft.com/office/powerpoint/2010/main" val="3842409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aming Vegetables by Cooking.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6702" y="1624406"/>
            <a:ext cx="6319838" cy="4740364"/>
          </a:xfrm>
        </p:spPr>
      </p:pic>
      <p:sp>
        <p:nvSpPr>
          <p:cNvPr id="3" name="Title 2"/>
          <p:cNvSpPr>
            <a:spLocks noGrp="1"/>
          </p:cNvSpPr>
          <p:nvPr>
            <p:ph type="title"/>
          </p:nvPr>
        </p:nvSpPr>
        <p:spPr>
          <a:xfrm>
            <a:off x="688490" y="570156"/>
            <a:ext cx="7756263" cy="725244"/>
          </a:xfrm>
        </p:spPr>
        <p:txBody>
          <a:bodyPr/>
          <a:lstStyle/>
          <a:p>
            <a:r>
              <a:rPr lang="en-US" dirty="0" smtClean="0"/>
              <a:t>Steaming Vegetables</a:t>
            </a:r>
            <a:endParaRPr lang="en-US" dirty="0"/>
          </a:p>
        </p:txBody>
      </p:sp>
    </p:spTree>
    <p:extLst>
      <p:ext uri="{BB962C8B-B14F-4D97-AF65-F5344CB8AC3E}">
        <p14:creationId xmlns:p14="http://schemas.microsoft.com/office/powerpoint/2010/main" val="377803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133601"/>
            <a:ext cx="7745505" cy="4343400"/>
          </a:xfrm>
        </p:spPr>
        <p:txBody>
          <a:bodyPr>
            <a:normAutofit fontScale="25000" lnSpcReduction="20000"/>
          </a:bodyPr>
          <a:lstStyle/>
          <a:p>
            <a:r>
              <a:rPr lang="en-US" sz="5600" dirty="0" smtClean="0"/>
              <a:t>All three are moist heat methods defined by an approximate temperature range.</a:t>
            </a:r>
            <a:endParaRPr lang="en-US" sz="5600" dirty="0"/>
          </a:p>
          <a:p>
            <a:pPr marL="0" indent="0">
              <a:buNone/>
            </a:pPr>
            <a:endParaRPr lang="en-US" sz="5600" dirty="0" smtClean="0"/>
          </a:p>
          <a:p>
            <a:r>
              <a:rPr lang="en-US" sz="5600" b="1" dirty="0" smtClean="0"/>
              <a:t>Poaching – </a:t>
            </a:r>
            <a:r>
              <a:rPr lang="en-US" sz="5600" dirty="0"/>
              <a:t>Cooking in liquid with a temperature ranging from 140°F to 180°F is called poaching and is typically reserved for cooking very delicate items like eggs and fish</a:t>
            </a:r>
            <a:r>
              <a:rPr lang="en-US" sz="5600" dirty="0" smtClean="0"/>
              <a:t>.</a:t>
            </a:r>
            <a:r>
              <a:rPr lang="en-US" sz="5600" dirty="0"/>
              <a:t/>
            </a:r>
            <a:br>
              <a:rPr lang="en-US" sz="5600" dirty="0"/>
            </a:br>
            <a:r>
              <a:rPr lang="en-US" sz="5600" dirty="0"/>
              <a:t/>
            </a:r>
            <a:br>
              <a:rPr lang="en-US" sz="5600" dirty="0"/>
            </a:br>
            <a:r>
              <a:rPr lang="en-US" sz="5600" dirty="0"/>
              <a:t>Within this range of temperatures, the poaching liquid won't show any visible signs of bubbling at all, though small bubbles may form at the bottom of the pot. </a:t>
            </a:r>
            <a:r>
              <a:rPr lang="en-US" sz="5600" dirty="0" smtClean="0"/>
              <a:t>A thermometer is the best way to check temperature.</a:t>
            </a:r>
          </a:p>
          <a:p>
            <a:endParaRPr lang="en-US" sz="5600" b="1" dirty="0"/>
          </a:p>
          <a:p>
            <a:r>
              <a:rPr lang="en-US" sz="5600" b="1" dirty="0" smtClean="0"/>
              <a:t>Simmering - </a:t>
            </a:r>
            <a:r>
              <a:rPr lang="en-US" sz="5600" dirty="0" smtClean="0"/>
              <a:t>the </a:t>
            </a:r>
            <a:r>
              <a:rPr lang="en-US" sz="5600" dirty="0"/>
              <a:t>cooking liquid is a bit hotter than poaching — from 180°F to 205°F. Here we will see bubbles forming and gently rising to the surface of the water, but the water still isn't at a full rolling boil.</a:t>
            </a:r>
            <a:br>
              <a:rPr lang="en-US" sz="5600" dirty="0"/>
            </a:br>
            <a:r>
              <a:rPr lang="en-US" sz="5600" dirty="0"/>
              <a:t/>
            </a:r>
            <a:br>
              <a:rPr lang="en-US" sz="5600" dirty="0"/>
            </a:br>
            <a:r>
              <a:rPr lang="en-US" sz="5600" dirty="0"/>
              <a:t>Because it surrounds the food in water that maintains a more or less constant temperature, simmering cooks food very evenly. It's an excellent choice for culinary preparations including stocks or soups, starchy items such as potatoes or pastas, and many others.</a:t>
            </a:r>
            <a:br>
              <a:rPr lang="en-US" sz="5600" dirty="0"/>
            </a:br>
            <a:r>
              <a:rPr lang="en-US" sz="5600" dirty="0"/>
              <a:t/>
            </a:r>
            <a:br>
              <a:rPr lang="en-US" sz="5600" dirty="0"/>
            </a:br>
            <a:r>
              <a:rPr lang="en-US" sz="5600" dirty="0"/>
              <a:t>One of the downsides to cooking this way is that it can cause the food to lose vitamins and other nutrients by leaching into the cooking liquid</a:t>
            </a:r>
            <a:r>
              <a:rPr lang="en-US" sz="5600" dirty="0" smtClean="0"/>
              <a:t>.</a:t>
            </a:r>
          </a:p>
          <a:p>
            <a:r>
              <a:rPr lang="en-US" sz="5600" b="1" dirty="0" smtClean="0"/>
              <a:t>Boiling – </a:t>
            </a:r>
            <a:r>
              <a:rPr lang="en-US" sz="5600" dirty="0" smtClean="0"/>
              <a:t>The water </a:t>
            </a:r>
            <a:r>
              <a:rPr lang="en-US" sz="5600" dirty="0"/>
              <a:t>reaches its highest possible temperature of 212°F. It's actually the least likely of the three to be used for cooking. That's because the violent agitation caused by the rolling boil can be too rough on food and will often damage it.</a:t>
            </a:r>
            <a:r>
              <a:rPr lang="en-US" sz="4900" dirty="0"/>
              <a:t/>
            </a:r>
            <a:br>
              <a:rPr lang="en-US" sz="4900" dirty="0"/>
            </a:br>
            <a:r>
              <a:rPr lang="en-US" dirty="0"/>
              <a:t/>
            </a:r>
            <a:br>
              <a:rPr lang="en-US" dirty="0"/>
            </a:br>
            <a:endParaRPr lang="en-US" dirty="0"/>
          </a:p>
        </p:txBody>
      </p:sp>
      <p:sp>
        <p:nvSpPr>
          <p:cNvPr id="2" name="Title 1"/>
          <p:cNvSpPr>
            <a:spLocks noGrp="1"/>
          </p:cNvSpPr>
          <p:nvPr>
            <p:ph type="title"/>
          </p:nvPr>
        </p:nvSpPr>
        <p:spPr>
          <a:xfrm>
            <a:off x="609600" y="381000"/>
            <a:ext cx="7835153" cy="1243406"/>
          </a:xfrm>
        </p:spPr>
        <p:txBody>
          <a:bodyPr/>
          <a:lstStyle/>
          <a:p>
            <a:r>
              <a:rPr lang="en-US" sz="4800" dirty="0" smtClean="0"/>
              <a:t>Poaching, Simmering &amp; Boiling</a:t>
            </a:r>
            <a:endParaRPr lang="en-US" sz="4800" dirty="0"/>
          </a:p>
        </p:txBody>
      </p:sp>
    </p:spTree>
    <p:extLst>
      <p:ext uri="{BB962C8B-B14F-4D97-AF65-F5344CB8AC3E}">
        <p14:creationId xmlns:p14="http://schemas.microsoft.com/office/powerpoint/2010/main" val="3271078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olproof Poached Salmon-Cooking Channe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2509" y="1648276"/>
            <a:ext cx="6248223" cy="4686647"/>
          </a:xfrm>
        </p:spPr>
      </p:pic>
      <p:sp>
        <p:nvSpPr>
          <p:cNvPr id="3" name="Title 2"/>
          <p:cNvSpPr>
            <a:spLocks noGrp="1"/>
          </p:cNvSpPr>
          <p:nvPr>
            <p:ph type="title"/>
          </p:nvPr>
        </p:nvSpPr>
        <p:spPr/>
        <p:txBody>
          <a:bodyPr/>
          <a:lstStyle/>
          <a:p>
            <a:r>
              <a:rPr lang="en-US" dirty="0" smtClean="0"/>
              <a:t>Poaching Salmon</a:t>
            </a:r>
            <a:endParaRPr lang="en-US" dirty="0"/>
          </a:p>
        </p:txBody>
      </p:sp>
    </p:spTree>
    <p:extLst>
      <p:ext uri="{BB962C8B-B14F-4D97-AF65-F5344CB8AC3E}">
        <p14:creationId xmlns:p14="http://schemas.microsoft.com/office/powerpoint/2010/main" val="582166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057401"/>
            <a:ext cx="7745505" cy="4953000"/>
          </a:xfrm>
        </p:spPr>
        <p:txBody>
          <a:bodyPr>
            <a:noAutofit/>
          </a:bodyPr>
          <a:lstStyle/>
          <a:p>
            <a:r>
              <a:rPr lang="en-US" sz="1400" b="1" dirty="0" smtClean="0"/>
              <a:t>Dry-heat cooking</a:t>
            </a:r>
          </a:p>
          <a:p>
            <a:r>
              <a:rPr lang="en-US" sz="1400" b="1" dirty="0" smtClean="0"/>
              <a:t>Roasting</a:t>
            </a:r>
            <a:r>
              <a:rPr lang="en-US" sz="1400" dirty="0" smtClean="0"/>
              <a:t> and </a:t>
            </a:r>
            <a:r>
              <a:rPr lang="en-US" sz="1400" b="1" dirty="0" smtClean="0"/>
              <a:t>Baking</a:t>
            </a:r>
            <a:r>
              <a:rPr lang="en-US" sz="1400" dirty="0" smtClean="0"/>
              <a:t> brown </a:t>
            </a:r>
            <a:r>
              <a:rPr lang="en-US" sz="1400" dirty="0"/>
              <a:t>the surface of the food, which in turn develops complex flavors and aromas</a:t>
            </a:r>
            <a:r>
              <a:rPr lang="en-US" sz="1400" dirty="0" smtClean="0"/>
              <a:t>.</a:t>
            </a:r>
            <a:r>
              <a:rPr lang="en-US" sz="1400" dirty="0"/>
              <a:t/>
            </a:r>
            <a:br>
              <a:rPr lang="en-US" sz="1400" dirty="0"/>
            </a:br>
            <a:endParaRPr lang="en-US" sz="1400" b="1" dirty="0"/>
          </a:p>
          <a:p>
            <a:r>
              <a:rPr lang="en-US" sz="1400" dirty="0" smtClean="0"/>
              <a:t>Both </a:t>
            </a:r>
            <a:r>
              <a:rPr lang="en-US" sz="1400" dirty="0"/>
              <a:t>require that the food be cooked </a:t>
            </a:r>
            <a:r>
              <a:rPr lang="en-US" sz="1400" b="1" dirty="0"/>
              <a:t>uncovered</a:t>
            </a:r>
            <a:r>
              <a:rPr lang="en-US" sz="1400" dirty="0"/>
              <a:t>, so that it's the hot, dry air that delivers the </a:t>
            </a:r>
            <a:r>
              <a:rPr lang="en-US" sz="1400" dirty="0" smtClean="0"/>
              <a:t>heat.</a:t>
            </a:r>
          </a:p>
          <a:p>
            <a:r>
              <a:rPr lang="en-US" sz="1400" dirty="0" smtClean="0"/>
              <a:t> Both cook </a:t>
            </a:r>
            <a:r>
              <a:rPr lang="en-US" sz="1400" dirty="0"/>
              <a:t>food fairly evenly since all of the food's surfaces are exposed to the heat to the same extent. </a:t>
            </a:r>
            <a:endParaRPr lang="en-US" sz="1400" dirty="0" smtClean="0"/>
          </a:p>
          <a:p>
            <a:r>
              <a:rPr lang="en-US" sz="1400" dirty="0" smtClean="0"/>
              <a:t>Though </a:t>
            </a:r>
            <a:r>
              <a:rPr lang="en-US" sz="1400" dirty="0"/>
              <a:t>the words "roasting" and "baking" are frequently used interchangeably, some chefs distinguish between the two based on </a:t>
            </a:r>
            <a:r>
              <a:rPr lang="en-US" sz="1400" b="1" dirty="0"/>
              <a:t>temperature</a:t>
            </a:r>
            <a:r>
              <a:rPr lang="en-US" sz="1400" dirty="0"/>
              <a:t>, with roasting implying greater heat and thus faster and more pronounced browning than baking</a:t>
            </a:r>
            <a:r>
              <a:rPr lang="en-US" sz="1400" dirty="0" smtClean="0"/>
              <a:t>.</a:t>
            </a:r>
          </a:p>
          <a:p>
            <a:r>
              <a:rPr lang="en-US" sz="1400" dirty="0" smtClean="0"/>
              <a:t>Others </a:t>
            </a:r>
            <a:r>
              <a:rPr lang="en-US" sz="1400" dirty="0"/>
              <a:t>may prefer to use the word "</a:t>
            </a:r>
            <a:r>
              <a:rPr lang="en-US" sz="1400" b="1" i="1" dirty="0"/>
              <a:t>roasting</a:t>
            </a:r>
            <a:r>
              <a:rPr lang="en-US" sz="1400" i="1" dirty="0"/>
              <a:t>" specifically for meats, poultry and vegetables</a:t>
            </a:r>
            <a:r>
              <a:rPr lang="en-US" sz="1400" dirty="0"/>
              <a:t>, but use the term "</a:t>
            </a:r>
            <a:r>
              <a:rPr lang="en-US" sz="1400" b="1" i="1" dirty="0"/>
              <a:t>baking</a:t>
            </a:r>
            <a:r>
              <a:rPr lang="en-US" sz="1400" i="1" dirty="0"/>
              <a:t>" for fish and other seafood</a:t>
            </a:r>
            <a:r>
              <a:rPr lang="en-US" sz="1400" dirty="0" smtClean="0"/>
              <a:t>.</a:t>
            </a:r>
          </a:p>
          <a:p>
            <a:r>
              <a:rPr lang="en-US" sz="1400" dirty="0" smtClean="0"/>
              <a:t>As </a:t>
            </a:r>
            <a:r>
              <a:rPr lang="en-US" sz="1400" dirty="0"/>
              <a:t>a result, it is increasingly common to roast meats using a combination of low and high temperatures, using a low temperature for most of the cooking time, along with a short burst of high temperature, either at the beginning of cooking or at the very end, in order to achieve the desired surface browning. </a:t>
            </a:r>
            <a:r>
              <a:rPr lang="en-US" sz="1400" dirty="0" smtClean="0"/>
              <a:t>Fish </a:t>
            </a:r>
            <a:r>
              <a:rPr lang="en-US" sz="1400" dirty="0"/>
              <a:t>can also be brushed with oil or melted butter before baking, or even dipped in melted butter. The prepared fish is then baked at around 350°F on an oiled baking sheet. When baking leaner fish, it's a good idea to baste it with oil, butter or some other liquid during the baking, so that it doesn't dry out.</a:t>
            </a:r>
          </a:p>
        </p:txBody>
      </p:sp>
      <p:sp>
        <p:nvSpPr>
          <p:cNvPr id="2" name="Title 1"/>
          <p:cNvSpPr>
            <a:spLocks noGrp="1"/>
          </p:cNvSpPr>
          <p:nvPr>
            <p:ph type="title"/>
          </p:nvPr>
        </p:nvSpPr>
        <p:spPr/>
        <p:txBody>
          <a:bodyPr/>
          <a:lstStyle/>
          <a:p>
            <a:r>
              <a:rPr lang="en-US" dirty="0" smtClean="0"/>
              <a:t>Roasting and Baking</a:t>
            </a:r>
            <a:endParaRPr lang="en-US" dirty="0"/>
          </a:p>
        </p:txBody>
      </p:sp>
    </p:spTree>
    <p:extLst>
      <p:ext uri="{BB962C8B-B14F-4D97-AF65-F5344CB8AC3E}">
        <p14:creationId xmlns:p14="http://schemas.microsoft.com/office/powerpoint/2010/main" val="1820585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GGI How to Cook_ Baking and Roast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5538" y="2247900"/>
            <a:ext cx="6894512" cy="3878263"/>
          </a:xfrm>
        </p:spPr>
      </p:pic>
      <p:sp>
        <p:nvSpPr>
          <p:cNvPr id="3" name="Title 2"/>
          <p:cNvSpPr>
            <a:spLocks noGrp="1"/>
          </p:cNvSpPr>
          <p:nvPr>
            <p:ph type="title"/>
          </p:nvPr>
        </p:nvSpPr>
        <p:spPr/>
        <p:txBody>
          <a:bodyPr/>
          <a:lstStyle/>
          <a:p>
            <a:r>
              <a:rPr lang="en-US" dirty="0" smtClean="0"/>
              <a:t>Roasting and Baking</a:t>
            </a:r>
            <a:endParaRPr lang="en-US" dirty="0"/>
          </a:p>
        </p:txBody>
      </p:sp>
    </p:spTree>
    <p:extLst>
      <p:ext uri="{BB962C8B-B14F-4D97-AF65-F5344CB8AC3E}">
        <p14:creationId xmlns:p14="http://schemas.microsoft.com/office/powerpoint/2010/main" val="3395684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7441"/>
            <a:ext cx="7745505" cy="4381959"/>
          </a:xfrm>
        </p:spPr>
        <p:txBody>
          <a:bodyPr>
            <a:normAutofit fontScale="62500" lnSpcReduction="20000"/>
          </a:bodyPr>
          <a:lstStyle/>
          <a:p>
            <a:r>
              <a:rPr lang="en-US" b="1" dirty="0" smtClean="0"/>
              <a:t>Stir-frying- </a:t>
            </a:r>
            <a:r>
              <a:rPr lang="en-US" dirty="0"/>
              <a:t>to </a:t>
            </a:r>
            <a:r>
              <a:rPr lang="en-US" dirty="0" smtClean="0"/>
              <a:t>cook food </a:t>
            </a:r>
            <a:r>
              <a:rPr lang="en-US" dirty="0"/>
              <a:t>quickly by cutting into small pieces and </a:t>
            </a:r>
            <a:r>
              <a:rPr lang="en-US" i="1" dirty="0"/>
              <a:t>stirring</a:t>
            </a:r>
            <a:r>
              <a:rPr lang="en-US" dirty="0"/>
              <a:t> constantly in a </a:t>
            </a:r>
            <a:r>
              <a:rPr lang="en-US" dirty="0">
                <a:solidFill>
                  <a:srgbClr val="00B050"/>
                </a:solidFill>
              </a:rPr>
              <a:t>lightly</a:t>
            </a:r>
            <a:r>
              <a:rPr lang="en-US" dirty="0"/>
              <a:t> </a:t>
            </a:r>
            <a:r>
              <a:rPr lang="en-US" dirty="0">
                <a:solidFill>
                  <a:srgbClr val="00B050"/>
                </a:solidFill>
              </a:rPr>
              <a:t>oiled</a:t>
            </a:r>
            <a:r>
              <a:rPr lang="en-US" dirty="0"/>
              <a:t> wok or </a:t>
            </a:r>
            <a:r>
              <a:rPr lang="en-US" i="1" dirty="0"/>
              <a:t>frying</a:t>
            </a:r>
            <a:r>
              <a:rPr lang="en-US" dirty="0"/>
              <a:t> pan over high </a:t>
            </a:r>
            <a:r>
              <a:rPr lang="en-US" dirty="0" smtClean="0"/>
              <a:t>heat. </a:t>
            </a:r>
            <a:r>
              <a:rPr lang="en-US" dirty="0">
                <a:solidFill>
                  <a:srgbClr val="00B050"/>
                </a:solidFill>
              </a:rPr>
              <a:t>Healthy </a:t>
            </a:r>
            <a:r>
              <a:rPr lang="en-US" dirty="0" smtClean="0">
                <a:solidFill>
                  <a:srgbClr val="00B050"/>
                </a:solidFill>
              </a:rPr>
              <a:t>option ☺</a:t>
            </a:r>
            <a:endParaRPr lang="en-US" b="1" dirty="0" smtClean="0"/>
          </a:p>
          <a:p>
            <a:endParaRPr lang="en-US" b="1" dirty="0"/>
          </a:p>
          <a:p>
            <a:r>
              <a:rPr lang="en-US" b="1" dirty="0" smtClean="0"/>
              <a:t>Pan frying</a:t>
            </a:r>
            <a:r>
              <a:rPr lang="en-US" dirty="0"/>
              <a:t>,</a:t>
            </a:r>
            <a:r>
              <a:rPr lang="en-US" dirty="0" smtClean="0"/>
              <a:t> </a:t>
            </a:r>
            <a:r>
              <a:rPr lang="en-US" dirty="0" smtClean="0"/>
              <a:t>also known as </a:t>
            </a:r>
            <a:r>
              <a:rPr lang="en-US" b="1" dirty="0" smtClean="0"/>
              <a:t>sautéing</a:t>
            </a:r>
            <a:r>
              <a:rPr lang="en-US" dirty="0" smtClean="0"/>
              <a:t> – uses </a:t>
            </a:r>
            <a:r>
              <a:rPr lang="en-US" dirty="0" smtClean="0">
                <a:solidFill>
                  <a:srgbClr val="00B050"/>
                </a:solidFill>
              </a:rPr>
              <a:t>minimal cooking oil</a:t>
            </a:r>
            <a:r>
              <a:rPr lang="en-US" dirty="0" smtClean="0"/>
              <a:t> or fat. Typically uses just enough oil to lubricate the pan. In the </a:t>
            </a:r>
            <a:r>
              <a:rPr lang="en-US" dirty="0"/>
              <a:t>case of a greasy food such as bacon, no oil or fats may be </a:t>
            </a:r>
            <a:r>
              <a:rPr lang="en-US" dirty="0" smtClean="0"/>
              <a:t>needed. Because only one side touches the heat surface the food </a:t>
            </a:r>
            <a:r>
              <a:rPr lang="en-US" dirty="0"/>
              <a:t>must be flipped at least once to cook both </a:t>
            </a:r>
            <a:r>
              <a:rPr lang="en-US" dirty="0" smtClean="0"/>
              <a:t>sides</a:t>
            </a:r>
            <a:r>
              <a:rPr lang="en-US" dirty="0" smtClean="0"/>
              <a:t>. </a:t>
            </a:r>
            <a:r>
              <a:rPr lang="en-US" dirty="0" smtClean="0">
                <a:solidFill>
                  <a:srgbClr val="00B050"/>
                </a:solidFill>
              </a:rPr>
              <a:t>Healthy option ☺</a:t>
            </a:r>
          </a:p>
          <a:p>
            <a:pPr marL="0" indent="0">
              <a:buNone/>
            </a:pPr>
            <a:endParaRPr lang="en-US" dirty="0" smtClean="0">
              <a:solidFill>
                <a:srgbClr val="00B050"/>
              </a:solidFill>
            </a:endParaRPr>
          </a:p>
          <a:p>
            <a:r>
              <a:rPr lang="en-US" b="1" dirty="0" smtClean="0">
                <a:latin typeface="+mj-lt"/>
              </a:rPr>
              <a:t>Gentle </a:t>
            </a:r>
            <a:r>
              <a:rPr lang="en-US" b="1" dirty="0">
                <a:latin typeface="+mj-lt"/>
              </a:rPr>
              <a:t>frying </a:t>
            </a:r>
            <a:r>
              <a:rPr lang="en-US" b="1" dirty="0" smtClean="0">
                <a:latin typeface="+mj-lt"/>
              </a:rPr>
              <a:t>– </a:t>
            </a:r>
            <a:r>
              <a:rPr lang="en-US" dirty="0" smtClean="0">
                <a:latin typeface="+mj-lt"/>
              </a:rPr>
              <a:t>uses  low temperatures, usually for </a:t>
            </a:r>
            <a:r>
              <a:rPr lang="en-US" dirty="0" smtClean="0"/>
              <a:t>relatively </a:t>
            </a:r>
            <a:r>
              <a:rPr lang="en-US" dirty="0"/>
              <a:t>fragile or starchy </a:t>
            </a:r>
            <a:r>
              <a:rPr lang="en-US" dirty="0" smtClean="0"/>
              <a:t>foods. </a:t>
            </a:r>
            <a:r>
              <a:rPr lang="en-US" dirty="0"/>
              <a:t>While gentle frying is most notably used to cook </a:t>
            </a:r>
            <a:r>
              <a:rPr lang="en-US" dirty="0" smtClean="0"/>
              <a:t>fried eggs, it </a:t>
            </a:r>
            <a:r>
              <a:rPr lang="en-US" dirty="0"/>
              <a:t>is also used for delicate </a:t>
            </a:r>
            <a:r>
              <a:rPr lang="en-US" dirty="0" smtClean="0"/>
              <a:t>fish</a:t>
            </a:r>
            <a:r>
              <a:rPr lang="en-US" baseline="30000" dirty="0"/>
              <a:t>,</a:t>
            </a:r>
            <a:r>
              <a:rPr lang="en-US" dirty="0" smtClean="0"/>
              <a:t> </a:t>
            </a:r>
            <a:r>
              <a:rPr lang="en-US" dirty="0"/>
              <a:t>tender cuts of </a:t>
            </a:r>
            <a:r>
              <a:rPr lang="en-US" dirty="0" smtClean="0"/>
              <a:t>meat</a:t>
            </a:r>
            <a:r>
              <a:rPr lang="en-US" baseline="30000" dirty="0" smtClean="0"/>
              <a:t>,</a:t>
            </a:r>
            <a:r>
              <a:rPr lang="en-US" dirty="0" smtClean="0"/>
              <a:t> </a:t>
            </a:r>
            <a:r>
              <a:rPr lang="en-US" dirty="0" smtClean="0"/>
              <a:t>sausages.</a:t>
            </a:r>
            <a:r>
              <a:rPr lang="en-US" baseline="30000" dirty="0" smtClean="0"/>
              <a:t> </a:t>
            </a:r>
            <a:r>
              <a:rPr lang="en-US" dirty="0">
                <a:solidFill>
                  <a:srgbClr val="00B050"/>
                </a:solidFill>
              </a:rPr>
              <a:t>Healthy option ☺</a:t>
            </a:r>
          </a:p>
          <a:p>
            <a:pPr marL="0" indent="0">
              <a:buNone/>
            </a:pPr>
            <a:endParaRPr lang="en-US" baseline="30000" dirty="0" smtClean="0"/>
          </a:p>
          <a:p>
            <a:r>
              <a:rPr lang="en-US" b="1" dirty="0" smtClean="0"/>
              <a:t>Shallow </a:t>
            </a:r>
            <a:r>
              <a:rPr lang="en-US" b="1" dirty="0" smtClean="0"/>
              <a:t>frying  - </a:t>
            </a:r>
            <a:r>
              <a:rPr lang="en-US" dirty="0" smtClean="0"/>
              <a:t>is oil based, typically used to prepare portion-sized </a:t>
            </a:r>
            <a:r>
              <a:rPr lang="en-US" dirty="0"/>
              <a:t>cuts of meat and fish, and patties such </a:t>
            </a:r>
            <a:r>
              <a:rPr lang="en-US" dirty="0" smtClean="0"/>
              <a:t>as fritters. Shallow-fried foods are often battered. Since </a:t>
            </a:r>
            <a:r>
              <a:rPr lang="en-US" dirty="0"/>
              <a:t>the food is only partly submerged, it must be turned over partway through the cooking process. </a:t>
            </a:r>
            <a:r>
              <a:rPr lang="en-US" dirty="0" smtClean="0">
                <a:solidFill>
                  <a:srgbClr val="FF0000"/>
                </a:solidFill>
              </a:rPr>
              <a:t>Unhealthy </a:t>
            </a:r>
            <a:r>
              <a:rPr lang="en-US" dirty="0">
                <a:solidFill>
                  <a:srgbClr val="FF0000"/>
                </a:solidFill>
              </a:rPr>
              <a:t>option!</a:t>
            </a:r>
          </a:p>
          <a:p>
            <a:endParaRPr lang="en-US" dirty="0" smtClean="0"/>
          </a:p>
          <a:p>
            <a:r>
              <a:rPr lang="en-US" b="1" dirty="0"/>
              <a:t>Deep Frying </a:t>
            </a:r>
            <a:r>
              <a:rPr lang="en-US" dirty="0"/>
              <a:t>– food is submerged in hot fat, due to the high temperature involved and the high heat conduction of oil, it cooks food extremely quickly. </a:t>
            </a:r>
            <a:r>
              <a:rPr lang="en-US" dirty="0" smtClean="0">
                <a:solidFill>
                  <a:srgbClr val="FF0000"/>
                </a:solidFill>
              </a:rPr>
              <a:t>Unhealthy option!</a:t>
            </a:r>
            <a:endParaRPr lang="en-US" dirty="0">
              <a:solidFill>
                <a:srgbClr val="FF0000"/>
              </a:solidFill>
            </a:endParaRPr>
          </a:p>
          <a:p>
            <a:endParaRPr lang="en-US" dirty="0" smtClean="0"/>
          </a:p>
        </p:txBody>
      </p:sp>
      <p:sp>
        <p:nvSpPr>
          <p:cNvPr id="2" name="Title 1"/>
          <p:cNvSpPr>
            <a:spLocks noGrp="1"/>
          </p:cNvSpPr>
          <p:nvPr>
            <p:ph type="title"/>
          </p:nvPr>
        </p:nvSpPr>
        <p:spPr>
          <a:xfrm>
            <a:off x="688490" y="152400"/>
            <a:ext cx="7756263" cy="990600"/>
          </a:xfrm>
        </p:spPr>
        <p:txBody>
          <a:bodyPr/>
          <a:lstStyle/>
          <a:p>
            <a:r>
              <a:rPr lang="en-US" dirty="0" smtClean="0"/>
              <a:t>Frying</a:t>
            </a:r>
            <a:endParaRPr lang="en-US" dirty="0"/>
          </a:p>
        </p:txBody>
      </p:sp>
    </p:spTree>
    <p:extLst>
      <p:ext uri="{BB962C8B-B14F-4D97-AF65-F5344CB8AC3E}">
        <p14:creationId xmlns:p14="http://schemas.microsoft.com/office/powerpoint/2010/main" val="3852781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Stir Fry Vegetab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5538" y="2247900"/>
            <a:ext cx="6894512" cy="3878263"/>
          </a:xfrm>
        </p:spPr>
      </p:pic>
      <p:sp>
        <p:nvSpPr>
          <p:cNvPr id="3" name="Title 2"/>
          <p:cNvSpPr>
            <a:spLocks noGrp="1"/>
          </p:cNvSpPr>
          <p:nvPr>
            <p:ph type="title"/>
          </p:nvPr>
        </p:nvSpPr>
        <p:spPr/>
        <p:txBody>
          <a:bodyPr/>
          <a:lstStyle/>
          <a:p>
            <a:r>
              <a:rPr lang="en-US" dirty="0" smtClean="0"/>
              <a:t>How to Stir Fry</a:t>
            </a:r>
            <a:endParaRPr lang="en-US" dirty="0"/>
          </a:p>
        </p:txBody>
      </p:sp>
    </p:spTree>
    <p:extLst>
      <p:ext uri="{BB962C8B-B14F-4D97-AF65-F5344CB8AC3E}">
        <p14:creationId xmlns:p14="http://schemas.microsoft.com/office/powerpoint/2010/main" val="3494584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147</TotalTime>
  <Words>697</Words>
  <Application>Microsoft Office PowerPoint</Application>
  <PresentationFormat>On-screen Show (4:3)</PresentationFormat>
  <Paragraphs>52</Paragraphs>
  <Slides>10</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Book Antiqua</vt:lpstr>
      <vt:lpstr>Wingdings</vt:lpstr>
      <vt:lpstr>Hardcover</vt:lpstr>
      <vt:lpstr>Food Preparation Methods</vt:lpstr>
      <vt:lpstr>Steaming</vt:lpstr>
      <vt:lpstr>Steaming Vegetables</vt:lpstr>
      <vt:lpstr>Poaching, Simmering &amp; Boiling</vt:lpstr>
      <vt:lpstr>Poaching Salmon</vt:lpstr>
      <vt:lpstr>Roasting and Baking</vt:lpstr>
      <vt:lpstr>Roasting and Baking</vt:lpstr>
      <vt:lpstr>Frying</vt:lpstr>
      <vt:lpstr>How to Stir Fry</vt:lpstr>
      <vt:lpstr>Oils and Fats for Cooking</vt:lpstr>
    </vt:vector>
  </TitlesOfParts>
  <Company>Central Bucks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Preparation Methods</dc:title>
  <dc:creator>ERICSSON, DENISE</dc:creator>
  <cp:lastModifiedBy>ERICSSON, DENISE</cp:lastModifiedBy>
  <cp:revision>18</cp:revision>
  <dcterms:created xsi:type="dcterms:W3CDTF">2013-10-16T19:06:00Z</dcterms:created>
  <dcterms:modified xsi:type="dcterms:W3CDTF">2014-10-28T14:32:31Z</dcterms:modified>
</cp:coreProperties>
</file>